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6" r:id="rId11"/>
    <p:sldId id="265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5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C936-3D41-3A48-85A8-FF6EAF0ED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5BE63-19AD-1848-A7F8-73DC07653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48DA0-CE4C-E54E-B5FA-6EE81B41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ABC4A-6147-024A-8765-0E8A634E5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CE153-1216-864C-80AB-5ADDE536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3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26D03-994C-C94F-8668-6B8E0F47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233A8-8CA4-634D-9CF0-D686582D1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5B76D-6E1B-6E44-A736-05BCD5B2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7D623-2E5B-604D-B32E-467963E3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6CAE-C0A8-6E4F-A035-F120DB18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140D9-D625-7D49-8203-BEE7FCC66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DE4DB-5370-B24C-A6D2-F805AC6FE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DFB3B-972D-D240-A844-D07B782B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C3436-F24B-5844-AFF8-BE909957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B4502-197F-D640-8F2D-61BE3658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0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E112-858C-1A41-8C84-A289F62B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7172-CB42-4344-888A-D63EC729E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1472-7889-7D44-A77F-BE9B8D51D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FC01-CF5D-1344-BEBE-8DE46F68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52EDE-406A-7D48-97B9-E5C62DC9D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2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3DB3-9A62-C846-A8E3-7FA08ED28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1936-645F-5F47-840F-6E9FC1658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97252-6A1B-A641-8E22-A82960831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4063-4353-CA4B-B28D-B840A0ED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EE5A7-A171-8A47-8196-C7A8640C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47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6749-115B-B14B-9C45-E674594A7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CCA1D-1FC9-8645-A66F-183699397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0E8D9-E3D0-D240-8D39-F49DF40C7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68034-65BB-6941-B3DF-C358D3BE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A22E6-61A3-1F40-B33B-3775A9E1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A170B-A7E8-C841-8A5E-C0D082187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6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15AD-CFAE-D64F-8E09-D73E4D123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43A2-142F-9C49-A087-FD938B2F4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D9C62-AA81-614A-BFB6-93C31918F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6B8B0-5634-9042-9E78-F8AB4D38C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271B4-8BD1-D34B-8DE8-1968A5EBA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E6A27E-EF06-D846-996C-405BE387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C1184-4527-FB44-A432-E6A0E8A9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0D2D3-5E55-214C-BC13-46D28220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2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F342-42D2-E04B-B6AA-742A77EC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1687E-CD50-6545-B22F-4C165CBB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FEE815-6F7F-8B46-98DA-41FF6B76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A385-A2AF-E04F-AF6C-B8DCAB45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4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96B6D-2B64-3945-AA03-A34F153FC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51E55-0B7D-C343-ABCA-8938B09A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50A5A-B413-FD40-B09F-8DDE03BA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7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5DCC-FEE7-0847-B204-C77B4738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26D4A-973F-BB40-BDDF-61A53D0A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A2CC6-EFB8-CA4C-8D56-B2F7DC8D6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7FBF1-B7AC-E045-B003-30F15EAE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78483-D785-5348-A091-FE5522EB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63F51-3C6D-D54A-B321-E8D12D97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9BC3C-25C2-9246-9978-5237C5FA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7A749F-8EF1-7C47-B608-EACF69CBD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8251B-A4C8-4E40-B5D2-BC33380BB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E9CE0-25DB-9041-B76A-92A646FF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5D2FC-957D-DC48-869A-89A61DD4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C7A34-9BC9-D64D-ACAE-AF02448E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2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72C14-9FF6-494D-83CE-91AD4E62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CCB75-77AB-354F-BB52-180E6237B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7392-77A2-CB4E-BBFB-B249FB332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9C558-8791-C940-A36E-F21BB44B9AB3}" type="datetimeFigureOut">
              <a:rPr lang="en-US" smtClean="0"/>
              <a:t>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0A8D-206B-6A4A-B3B1-CCC88053D4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02267-DD31-2549-8E15-E3CC778FF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4065A-00B1-B64A-9A1B-829B21B89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5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D70A5-421C-DC45-93B0-E0E36DE2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b="1" dirty="0"/>
              <a:t>Les desserts </a:t>
            </a:r>
            <a:r>
              <a:rPr lang="en-US" sz="5000" b="1" dirty="0" err="1"/>
              <a:t>très</a:t>
            </a:r>
            <a:r>
              <a:rPr lang="en-US" sz="5000" b="1" dirty="0"/>
              <a:t> </a:t>
            </a:r>
            <a:r>
              <a:rPr lang="en-US" sz="5000" b="1" dirty="0" err="1"/>
              <a:t>sains</a:t>
            </a:r>
            <a:r>
              <a:rPr lang="en-US" sz="5000" b="1" dirty="0"/>
              <a:t> et </a:t>
            </a:r>
            <a:r>
              <a:rPr lang="en-US" sz="5000" b="1" dirty="0" err="1"/>
              <a:t>ecolos</a:t>
            </a:r>
            <a:r>
              <a:rPr lang="en-US" sz="5000" b="1" dirty="0"/>
              <a:t> – </a:t>
            </a:r>
            <a:br>
              <a:rPr lang="en-US" sz="5000" b="1" dirty="0"/>
            </a:br>
            <a:r>
              <a:rPr lang="en-US" sz="5000" b="1" dirty="0" err="1"/>
              <a:t>une</a:t>
            </a:r>
            <a:r>
              <a:rPr lang="en-US" sz="5000" b="1" dirty="0"/>
              <a:t> application au service de la santé </a:t>
            </a:r>
            <a:r>
              <a:rPr lang="en-US" sz="5000" b="1" dirty="0" err="1"/>
              <a:t>publique</a:t>
            </a:r>
            <a:br>
              <a:rPr lang="en-US" sz="5000" b="1" dirty="0"/>
            </a:br>
            <a:endParaRPr lang="en-US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945F3-2778-E04B-B1D7-70B9C717A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3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6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A7B91-5293-2E47-A1F8-858300711746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 bivariée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7F698-B660-BE41-9646-E5337661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692" y="2208977"/>
            <a:ext cx="31623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3FD2D-E28B-5E4B-A48F-94F0C7A5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725" y="2259777"/>
            <a:ext cx="3162300" cy="314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D810A-D946-7445-AE85-EBDD2E121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19" y="5563848"/>
            <a:ext cx="2924037" cy="997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71D945-377E-2348-9995-6C1788FD5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219" y="4230142"/>
            <a:ext cx="1725778" cy="1037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DF820-AA25-D34B-AE4F-DF7C97E15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32" y="2884170"/>
            <a:ext cx="1871133" cy="1089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99650-D5EA-BA45-8513-1DFB21B1F653}"/>
              </a:ext>
            </a:extLst>
          </p:cNvPr>
          <p:cNvSpPr txBox="1"/>
          <p:nvPr/>
        </p:nvSpPr>
        <p:spPr>
          <a:xfrm>
            <a:off x="512832" y="1828800"/>
            <a:ext cx="469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France et les </a:t>
            </a:r>
            <a:r>
              <a:rPr lang="en-US" dirty="0" err="1"/>
              <a:t>États-Unis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les </a:t>
            </a:r>
            <a:r>
              <a:rPr lang="en-US" dirty="0" err="1"/>
              <a:t>principaux</a:t>
            </a:r>
            <a:r>
              <a:rPr lang="en-US" dirty="0"/>
              <a:t> </a:t>
            </a:r>
            <a:r>
              <a:rPr lang="en-US" dirty="0" err="1"/>
              <a:t>producteurs</a:t>
            </a:r>
            <a:r>
              <a:rPr lang="en-US" dirty="0"/>
              <a:t> qui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donné</a:t>
            </a:r>
            <a:r>
              <a:rPr lang="en-US" dirty="0"/>
              <a:t> un </a:t>
            </a:r>
            <a:r>
              <a:rPr lang="en-US" dirty="0" err="1"/>
              <a:t>nutriscore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produits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6C296-4821-5940-9662-EE12EE3EEB71}"/>
              </a:ext>
            </a:extLst>
          </p:cNvPr>
          <p:cNvSpPr txBox="1"/>
          <p:nvPr/>
        </p:nvSpPr>
        <p:spPr>
          <a:xfrm>
            <a:off x="5452533" y="5810523"/>
            <a:ext cx="6028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regroupant</a:t>
            </a:r>
            <a:r>
              <a:rPr lang="en-US" dirty="0"/>
              <a:t> et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comptant</a:t>
            </a:r>
            <a:r>
              <a:rPr lang="en-US" dirty="0"/>
              <a:t> les </a:t>
            </a:r>
            <a:r>
              <a:rPr lang="en-US" dirty="0" err="1"/>
              <a:t>nutriscore</a:t>
            </a:r>
            <a:r>
              <a:rPr lang="en-US" dirty="0"/>
              <a:t>, nous </a:t>
            </a:r>
            <a:r>
              <a:rPr lang="en-US" dirty="0" err="1"/>
              <a:t>pouvons</a:t>
            </a:r>
            <a:r>
              <a:rPr lang="en-US" dirty="0"/>
              <a:t> </a:t>
            </a:r>
            <a:r>
              <a:rPr lang="en-US" dirty="0" err="1"/>
              <a:t>conclure</a:t>
            </a:r>
            <a:r>
              <a:rPr lang="en-US" dirty="0"/>
              <a:t> que la France </a:t>
            </a:r>
            <a:r>
              <a:rPr lang="en-US" dirty="0" err="1"/>
              <a:t>produit</a:t>
            </a:r>
            <a:r>
              <a:rPr lang="en-US" dirty="0"/>
              <a:t> </a:t>
            </a:r>
            <a:r>
              <a:rPr lang="en-US" dirty="0" err="1"/>
              <a:t>davantage</a:t>
            </a:r>
            <a:r>
              <a:rPr lang="en-US" dirty="0"/>
              <a:t> </a:t>
            </a:r>
            <a:r>
              <a:rPr lang="en-US" dirty="0" err="1"/>
              <a:t>d'aliments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492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C146D-6D29-BF49-BD99-CD8F4FAB1E59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bivariée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DC0106-ACC3-A54F-9855-BC906D4DD172}"/>
              </a:ext>
            </a:extLst>
          </p:cNvPr>
          <p:cNvGrpSpPr/>
          <p:nvPr/>
        </p:nvGrpSpPr>
        <p:grpSpPr>
          <a:xfrm>
            <a:off x="990706" y="1843058"/>
            <a:ext cx="4167311" cy="4061330"/>
            <a:chOff x="7279621" y="2607138"/>
            <a:chExt cx="4167311" cy="40613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F462C9-8ADB-CC46-A5D6-CDB63DFB6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0883" y="2607138"/>
              <a:ext cx="2219076" cy="204709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294A07-7B28-C441-AA46-C5A5AB31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7855" y="2639685"/>
              <a:ext cx="2219077" cy="19613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587AC9-16C0-AD48-B56D-DCBD68AF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9621" y="4778370"/>
              <a:ext cx="2098919" cy="18900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E72606-7542-8342-877B-2DB5A01D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78540" y="4835936"/>
              <a:ext cx="1863929" cy="1787119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F920DB-D339-EA4B-80DB-D3EDB843725C}"/>
              </a:ext>
            </a:extLst>
          </p:cNvPr>
          <p:cNvSpPr txBox="1"/>
          <p:nvPr/>
        </p:nvSpPr>
        <p:spPr>
          <a:xfrm>
            <a:off x="5705346" y="1825872"/>
            <a:ext cx="5494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 </a:t>
            </a:r>
            <a:r>
              <a:rPr lang="en-US" dirty="0" err="1"/>
              <a:t>l'analyse</a:t>
            </a:r>
            <a:r>
              <a:rPr lang="en-US" dirty="0"/>
              <a:t> </a:t>
            </a:r>
            <a:r>
              <a:rPr lang="en-US" dirty="0" err="1"/>
              <a:t>bivariée</a:t>
            </a:r>
            <a:r>
              <a:rPr lang="en-US" dirty="0"/>
              <a:t>, nous </a:t>
            </a:r>
            <a:r>
              <a:rPr lang="en-US" dirty="0" err="1"/>
              <a:t>pouvons</a:t>
            </a:r>
            <a:r>
              <a:rPr lang="en-US" dirty="0"/>
              <a:t> </a:t>
            </a:r>
            <a:r>
              <a:rPr lang="en-US" dirty="0" err="1"/>
              <a:t>estimer</a:t>
            </a:r>
            <a:r>
              <a:rPr lang="en-US" dirty="0"/>
              <a:t> la </a:t>
            </a:r>
            <a:r>
              <a:rPr lang="en-US" dirty="0" err="1"/>
              <a:t>corrélation</a:t>
            </a:r>
            <a:r>
              <a:rPr lang="en-US" dirty="0"/>
              <a:t> entre deux variables.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9688D5-EFD7-5B40-954F-B5B923E67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54" y="6274754"/>
            <a:ext cx="9118600" cy="533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EC61E-DF5F-3546-B8EE-54BFFB283217}"/>
              </a:ext>
            </a:extLst>
          </p:cNvPr>
          <p:cNvSpPr txBox="1"/>
          <p:nvPr/>
        </p:nvSpPr>
        <p:spPr>
          <a:xfrm>
            <a:off x="6096000" y="3214458"/>
            <a:ext cx="4538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Ici</a:t>
            </a:r>
            <a:r>
              <a:rPr lang="en-US" dirty="0"/>
              <a:t>, je place la </a:t>
            </a:r>
            <a:r>
              <a:rPr lang="en-US" dirty="0" err="1"/>
              <a:t>quantité</a:t>
            </a:r>
            <a:r>
              <a:rPr lang="en-US" dirty="0"/>
              <a:t> de </a:t>
            </a:r>
            <a:r>
              <a:rPr lang="en-US" dirty="0" err="1"/>
              <a:t>graisses</a:t>
            </a:r>
            <a:r>
              <a:rPr lang="en-US" dirty="0"/>
              <a:t>, de </a:t>
            </a:r>
            <a:r>
              <a:rPr lang="en-US" dirty="0" err="1"/>
              <a:t>protéines</a:t>
            </a:r>
            <a:r>
              <a:rPr lang="en-US" dirty="0"/>
              <a:t>, de </a:t>
            </a:r>
            <a:r>
              <a:rPr lang="en-US" dirty="0" err="1"/>
              <a:t>sucres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l'énergie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66372-3FCD-0D46-A48B-BDA3DBD4EAE7}"/>
              </a:ext>
            </a:extLst>
          </p:cNvPr>
          <p:cNvSpPr txBox="1"/>
          <p:nvPr/>
        </p:nvSpPr>
        <p:spPr>
          <a:xfrm>
            <a:off x="6790266" y="4868422"/>
            <a:ext cx="4893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 </a:t>
            </a:r>
            <a:r>
              <a:rPr lang="en-US" dirty="0" err="1"/>
              <a:t>graisses</a:t>
            </a:r>
            <a:r>
              <a:rPr lang="en-US" dirty="0"/>
              <a:t> et les </a:t>
            </a:r>
            <a:r>
              <a:rPr lang="en-US" dirty="0" err="1"/>
              <a:t>sucres</a:t>
            </a:r>
            <a:r>
              <a:rPr lang="en-US" dirty="0"/>
              <a:t> </a:t>
            </a:r>
            <a:r>
              <a:rPr lang="en-US" dirty="0" err="1"/>
              <a:t>contribuent</a:t>
            </a:r>
            <a:r>
              <a:rPr lang="en-US" dirty="0"/>
              <a:t> le plus, </a:t>
            </a:r>
            <a:r>
              <a:rPr lang="en-US" dirty="0" err="1"/>
              <a:t>tandis</a:t>
            </a:r>
            <a:r>
              <a:rPr lang="en-US" dirty="0"/>
              <a:t> que le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n'a</a:t>
            </a:r>
            <a:r>
              <a:rPr lang="en-US" dirty="0"/>
              <a:t> </a:t>
            </a:r>
            <a:r>
              <a:rPr lang="en-US" dirty="0" err="1"/>
              <a:t>aucun</a:t>
            </a:r>
            <a:r>
              <a:rPr lang="en-US" dirty="0"/>
              <a:t> impact sur </a:t>
            </a:r>
            <a:r>
              <a:rPr lang="en-US" dirty="0" err="1"/>
              <a:t>l'énergie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0F1122-58A2-644D-A9E5-AB0ABF22297E}"/>
              </a:ext>
            </a:extLst>
          </p:cNvPr>
          <p:cNvCxnSpPr/>
          <p:nvPr/>
        </p:nvCxnSpPr>
        <p:spPr>
          <a:xfrm>
            <a:off x="6096000" y="5191587"/>
            <a:ext cx="558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0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E1853-B49A-5143-9AA8-698635CF6894}"/>
              </a:ext>
            </a:extLst>
          </p:cNvPr>
          <p:cNvSpPr txBox="1"/>
          <p:nvPr/>
        </p:nvSpPr>
        <p:spPr>
          <a:xfrm>
            <a:off x="649270" y="506727"/>
            <a:ext cx="388514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multidimensionnelle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lang="ru-RU" sz="3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5B64DA-CDD1-2C4D-8AAB-CBCB2147B341}"/>
              </a:ext>
            </a:extLst>
          </p:cNvPr>
          <p:cNvSpPr txBox="1"/>
          <p:nvPr/>
        </p:nvSpPr>
        <p:spPr>
          <a:xfrm>
            <a:off x="4945336" y="506727"/>
            <a:ext cx="660992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Je vais analyser 5 caractéristiques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les quantités de protéines, de graisses, de sucres, de soduim et de glucides pour 100g de produit.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777E1-C8EE-CC48-8683-9BEA547C2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2" y="2523915"/>
            <a:ext cx="5433392" cy="3749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CB232-F08E-F141-BAD0-0BD78BD6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04" y="2527997"/>
            <a:ext cx="4020418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E1853-B49A-5143-9AA8-698635CF6894}"/>
              </a:ext>
            </a:extLst>
          </p:cNvPr>
          <p:cNvSpPr txBox="1"/>
          <p:nvPr/>
        </p:nvSpPr>
        <p:spPr>
          <a:xfrm>
            <a:off x="649270" y="506727"/>
            <a:ext cx="388514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multidimensionnelle</a:t>
            </a: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matrix de correlation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49D6653-C3DE-2142-9696-EFECC9F2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655" y="2682110"/>
            <a:ext cx="5365980" cy="395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28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47412-C8D5-5A4B-A58E-9CC5AFE8404A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 glace idéale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D2CCEA-2FC5-024B-BFC9-54EB1318D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37" y="1765317"/>
            <a:ext cx="5131088" cy="3232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E42133-FBC1-4C43-9556-87B541A8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4" y="1754904"/>
            <a:ext cx="1620153" cy="28054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6A7421-B9AE-5544-BE06-1A8BD5A9F0BE}"/>
              </a:ext>
            </a:extLst>
          </p:cNvPr>
          <p:cNvSpPr txBox="1"/>
          <p:nvPr/>
        </p:nvSpPr>
        <p:spPr>
          <a:xfrm>
            <a:off x="9466196" y="3057939"/>
            <a:ext cx="1802296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Sans </a:t>
            </a:r>
            <a:r>
              <a:rPr lang="en-US" dirty="0" err="1"/>
              <a:t>sucre</a:t>
            </a:r>
            <a:r>
              <a:rPr lang="en-US" dirty="0"/>
              <a:t>: 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777609-80CB-554F-9DAD-CC36A0B5F6E7}"/>
              </a:ext>
            </a:extLst>
          </p:cNvPr>
          <p:cNvCxnSpPr>
            <a:cxnSpLocks/>
          </p:cNvCxnSpPr>
          <p:nvPr/>
        </p:nvCxnSpPr>
        <p:spPr>
          <a:xfrm>
            <a:off x="7752000" y="3381609"/>
            <a:ext cx="1193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0DBE88D-4343-8942-ABBC-79386BEF2677}"/>
              </a:ext>
            </a:extLst>
          </p:cNvPr>
          <p:cNvCxnSpPr>
            <a:cxnSpLocks/>
          </p:cNvCxnSpPr>
          <p:nvPr/>
        </p:nvCxnSpPr>
        <p:spPr>
          <a:xfrm>
            <a:off x="10160428" y="3674165"/>
            <a:ext cx="0" cy="88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30BF6D-C09C-1A4E-852A-AB5665490BF8}"/>
              </a:ext>
            </a:extLst>
          </p:cNvPr>
          <p:cNvSpPr txBox="1"/>
          <p:nvPr/>
        </p:nvSpPr>
        <p:spPr>
          <a:xfrm>
            <a:off x="10462157" y="3674165"/>
            <a:ext cx="1232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Mais</a:t>
            </a:r>
            <a:r>
              <a:rPr lang="en-US" dirty="0"/>
              <a:t> avec de proteins!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D6931-B0AE-2848-A860-33F4DC864A79}"/>
              </a:ext>
            </a:extLst>
          </p:cNvPr>
          <p:cNvSpPr txBox="1"/>
          <p:nvPr/>
        </p:nvSpPr>
        <p:spPr>
          <a:xfrm>
            <a:off x="7393894" y="2628108"/>
            <a:ext cx="207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</a:t>
            </a:r>
            <a:r>
              <a:rPr lang="en-US" dirty="0"/>
              <a:t> de diabetes?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3A9C09-1B4F-054C-840E-E7AA930D442E}"/>
              </a:ext>
            </a:extLst>
          </p:cNvPr>
          <p:cNvSpPr/>
          <p:nvPr/>
        </p:nvSpPr>
        <p:spPr>
          <a:xfrm>
            <a:off x="9466196" y="2997440"/>
            <a:ext cx="1506604" cy="5408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B6490D-5570-2A4E-91BF-F66FD035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716" y="4852127"/>
            <a:ext cx="1155424" cy="17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0B56A-A7B5-A94B-9371-E644AB26D4E4}"/>
              </a:ext>
            </a:extLst>
          </p:cNvPr>
          <p:cNvSpPr txBox="1"/>
          <p:nvPr/>
        </p:nvSpPr>
        <p:spPr>
          <a:xfrm>
            <a:off x="416082" y="745934"/>
            <a:ext cx="4140013" cy="2166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Pour </a:t>
            </a:r>
            <a:r>
              <a:rPr lang="en-US" sz="2000" dirty="0" err="1"/>
              <a:t>trouver</a:t>
            </a:r>
            <a:r>
              <a:rPr lang="en-US" sz="2000" dirty="0"/>
              <a:t> le dessert le plus parfait qui </a:t>
            </a:r>
            <a:r>
              <a:rPr lang="en-US" sz="2000" dirty="0" err="1"/>
              <a:t>convienne</a:t>
            </a:r>
            <a:r>
              <a:rPr lang="en-US" sz="2000" dirty="0"/>
              <a:t> </a:t>
            </a:r>
            <a:r>
              <a:rPr lang="en-US" sz="2000" dirty="0" err="1"/>
              <a:t>à</a:t>
            </a:r>
            <a:r>
              <a:rPr lang="en-US" sz="2000" dirty="0"/>
              <a:t> </a:t>
            </a:r>
            <a:r>
              <a:rPr lang="en-US" sz="2000" dirty="0" err="1"/>
              <a:t>tous</a:t>
            </a:r>
            <a:r>
              <a:rPr lang="en-US" sz="2000" dirty="0"/>
              <a:t>, </a:t>
            </a:r>
            <a:r>
              <a:rPr lang="en-US" sz="2000" dirty="0" err="1"/>
              <a:t>même</a:t>
            </a:r>
            <a:r>
              <a:rPr lang="en-US" sz="2000" dirty="0"/>
              <a:t> aux </a:t>
            </a:r>
            <a:r>
              <a:rPr lang="en-US" sz="2000" dirty="0" err="1"/>
              <a:t>personnes</a:t>
            </a:r>
            <a:r>
              <a:rPr lang="en-US" sz="2000" dirty="0"/>
              <a:t> </a:t>
            </a:r>
            <a:r>
              <a:rPr lang="en-US" sz="2000" dirty="0" err="1"/>
              <a:t>ayant</a:t>
            </a:r>
            <a:r>
              <a:rPr lang="en-US" sz="2000" dirty="0"/>
              <a:t> un régime </a:t>
            </a:r>
            <a:r>
              <a:rPr lang="en-US" sz="2000" dirty="0" err="1"/>
              <a:t>alimentaire</a:t>
            </a:r>
            <a:r>
              <a:rPr lang="en-US" sz="2000" dirty="0"/>
              <a:t> particulier, nous </a:t>
            </a:r>
            <a:r>
              <a:rPr lang="en-US" sz="2000" dirty="0" err="1"/>
              <a:t>allons</a:t>
            </a:r>
            <a:r>
              <a:rPr lang="en-US" sz="2000" dirty="0"/>
              <a:t> </a:t>
            </a:r>
            <a:r>
              <a:rPr lang="en-US" sz="2000" dirty="0" err="1"/>
              <a:t>analyser</a:t>
            </a:r>
            <a:r>
              <a:rPr lang="en-US" sz="2000" dirty="0"/>
              <a:t> la base de </a:t>
            </a:r>
            <a:r>
              <a:rPr lang="en-US" sz="2000" dirty="0" err="1"/>
              <a:t>données</a:t>
            </a:r>
            <a:r>
              <a:rPr lang="en-US" sz="2000" dirty="0"/>
              <a:t> des </a:t>
            </a:r>
            <a:r>
              <a:rPr lang="en-US" sz="2000" dirty="0" err="1"/>
              <a:t>faits</a:t>
            </a:r>
            <a:r>
              <a:rPr lang="en-US" sz="2000" dirty="0"/>
              <a:t> </a:t>
            </a:r>
            <a:r>
              <a:rPr lang="en-US" sz="2000" dirty="0" err="1"/>
              <a:t>alimentaires</a:t>
            </a:r>
            <a:r>
              <a:rPr lang="en-US" sz="2000" dirty="0"/>
              <a:t> de </a:t>
            </a:r>
            <a:r>
              <a:rPr lang="en-US" sz="2000" dirty="0" err="1"/>
              <a:t>l’agence</a:t>
            </a:r>
            <a:r>
              <a:rPr lang="en-US" sz="2000" dirty="0"/>
              <a:t> </a:t>
            </a:r>
            <a:r>
              <a:rPr lang="en-US" sz="2000" dirty="0" err="1"/>
              <a:t>Sante</a:t>
            </a:r>
            <a:r>
              <a:rPr lang="en-US" sz="2000" dirty="0"/>
              <a:t> </a:t>
            </a:r>
            <a:r>
              <a:rPr lang="en-US" sz="2000" dirty="0" err="1"/>
              <a:t>Publique</a:t>
            </a:r>
            <a:r>
              <a:rPr lang="en-US" sz="2000" dirty="0"/>
              <a:t> France.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2FA7F-385E-1D47-B95B-81B8809114C3}"/>
              </a:ext>
            </a:extLst>
          </p:cNvPr>
          <p:cNvSpPr txBox="1"/>
          <p:nvPr/>
        </p:nvSpPr>
        <p:spPr>
          <a:xfrm>
            <a:off x="4909653" y="862376"/>
            <a:ext cx="70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première </a:t>
            </a: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révèle</a:t>
            </a:r>
            <a:r>
              <a:rPr lang="en-US" dirty="0"/>
              <a:t> que la base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volumineuse</a:t>
            </a:r>
            <a:r>
              <a:rPr lang="en-US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A9BB8B-6939-5248-9580-55EAA0588511}"/>
              </a:ext>
            </a:extLst>
          </p:cNvPr>
          <p:cNvSpPr/>
          <p:nvPr/>
        </p:nvSpPr>
        <p:spPr>
          <a:xfrm>
            <a:off x="7439734" y="169719"/>
            <a:ext cx="2575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Partie</a:t>
            </a:r>
            <a:r>
              <a:rPr lang="en-US" sz="2400" dirty="0"/>
              <a:t> 1. </a:t>
            </a:r>
            <a:r>
              <a:rPr lang="en-US" sz="2400" dirty="0" err="1"/>
              <a:t>Nettoyage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CB210-34D5-FE41-A955-C92C74E1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734" y="1377611"/>
            <a:ext cx="1943100" cy="92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9727B8-1D8A-3245-B53C-EC0516D7345F}"/>
              </a:ext>
            </a:extLst>
          </p:cNvPr>
          <p:cNvSpPr txBox="1"/>
          <p:nvPr/>
        </p:nvSpPr>
        <p:spPr>
          <a:xfrm>
            <a:off x="4986127" y="2654428"/>
            <a:ext cx="69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réduire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colonnes</a:t>
            </a:r>
            <a:r>
              <a:rPr lang="en-US" dirty="0"/>
              <a:t> pour </a:t>
            </a:r>
            <a:r>
              <a:rPr lang="en-US" dirty="0" err="1"/>
              <a:t>faciliter</a:t>
            </a:r>
            <a:r>
              <a:rPr lang="en-US" dirty="0"/>
              <a:t> le travail: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0C979F-7C31-FC40-A13B-19A1A6E2376B}"/>
              </a:ext>
            </a:extLst>
          </p:cNvPr>
          <p:cNvCxnSpPr>
            <a:cxnSpLocks/>
          </p:cNvCxnSpPr>
          <p:nvPr/>
        </p:nvCxnSpPr>
        <p:spPr>
          <a:xfrm>
            <a:off x="4986126" y="3926892"/>
            <a:ext cx="492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32A231E-4BD7-004F-8C7F-63C988FB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626" y="3406857"/>
            <a:ext cx="4914900" cy="115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7E21A4-ED98-5348-B97E-21B10250F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626" y="4870592"/>
            <a:ext cx="5824567" cy="59170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54D346-FFD3-3940-8301-52DB69A5DE1C}"/>
              </a:ext>
            </a:extLst>
          </p:cNvPr>
          <p:cNvCxnSpPr>
            <a:cxnSpLocks/>
          </p:cNvCxnSpPr>
          <p:nvPr/>
        </p:nvCxnSpPr>
        <p:spPr>
          <a:xfrm>
            <a:off x="4986126" y="4964722"/>
            <a:ext cx="606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84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CCC41E-848C-5A41-911C-00FCB2FD729E}"/>
              </a:ext>
            </a:extLst>
          </p:cNvPr>
          <p:cNvSpPr txBox="1"/>
          <p:nvPr/>
        </p:nvSpPr>
        <p:spPr>
          <a:xfrm>
            <a:off x="568163" y="925066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C8754-474E-5F48-9016-D4AD1CFD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92" y="1719392"/>
            <a:ext cx="6532594" cy="3707246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32076C-9717-334A-9E47-C7875173239B}"/>
              </a:ext>
            </a:extLst>
          </p:cNvPr>
          <p:cNvSpPr txBox="1"/>
          <p:nvPr/>
        </p:nvSpPr>
        <p:spPr>
          <a:xfrm>
            <a:off x="615386" y="1063449"/>
            <a:ext cx="3347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Pour </a:t>
            </a:r>
            <a:r>
              <a:rPr lang="en-US" dirty="0" err="1"/>
              <a:t>réduire</a:t>
            </a:r>
            <a:r>
              <a:rPr lang="en-US" dirty="0"/>
              <a:t> </a:t>
            </a:r>
            <a:r>
              <a:rPr lang="en-US" dirty="0" err="1"/>
              <a:t>davantage</a:t>
            </a:r>
            <a:r>
              <a:rPr lang="en-US" dirty="0"/>
              <a:t> la dimension de la base de </a:t>
            </a:r>
            <a:r>
              <a:rPr lang="en-US" dirty="0" err="1"/>
              <a:t>données</a:t>
            </a:r>
            <a:r>
              <a:rPr lang="en-US" dirty="0"/>
              <a:t>, je </a:t>
            </a:r>
            <a:r>
              <a:rPr lang="en-US" dirty="0" err="1"/>
              <a:t>veux</a:t>
            </a:r>
            <a:r>
              <a:rPr lang="en-US" dirty="0"/>
              <a:t> </a:t>
            </a:r>
            <a:r>
              <a:rPr lang="en-US" dirty="0" err="1"/>
              <a:t>éliminer</a:t>
            </a:r>
            <a:r>
              <a:rPr lang="en-US" dirty="0"/>
              <a:t> les cellules </a:t>
            </a:r>
            <a:r>
              <a:rPr lang="en-US" dirty="0" err="1"/>
              <a:t>NaN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Pour </a:t>
            </a:r>
            <a:r>
              <a:rPr lang="en-US" dirty="0" err="1"/>
              <a:t>ce</a:t>
            </a:r>
            <a:r>
              <a:rPr lang="en-US" dirty="0"/>
              <a:t> faire, </a:t>
            </a:r>
            <a:r>
              <a:rPr lang="en-US" dirty="0" err="1"/>
              <a:t>j'analyse</a:t>
            </a:r>
            <a:r>
              <a:rPr lang="en-US" dirty="0"/>
              <a:t> </a:t>
            </a:r>
            <a:r>
              <a:rPr lang="en-US" dirty="0" err="1"/>
              <a:t>d'abord</a:t>
            </a:r>
            <a:r>
              <a:rPr lang="en-US" dirty="0"/>
              <a:t>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NaN</a:t>
            </a:r>
            <a:r>
              <a:rPr lang="en-US" dirty="0"/>
              <a:t> dans </a:t>
            </a:r>
            <a:r>
              <a:rPr lang="en-US" dirty="0" err="1"/>
              <a:t>chaque</a:t>
            </a:r>
            <a:r>
              <a:rPr lang="en-US" dirty="0"/>
              <a:t> </a:t>
            </a:r>
            <a:r>
              <a:rPr lang="en-US" dirty="0" err="1"/>
              <a:t>colonne</a:t>
            </a:r>
            <a:r>
              <a:rPr lang="en-US" dirty="0"/>
              <a:t>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ADB52-5058-2B4A-AE63-4DCDF35DC56A}"/>
              </a:ext>
            </a:extLst>
          </p:cNvPr>
          <p:cNvSpPr txBox="1"/>
          <p:nvPr/>
        </p:nvSpPr>
        <p:spPr>
          <a:xfrm>
            <a:off x="615386" y="5141843"/>
            <a:ext cx="3411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 </a:t>
            </a:r>
            <a:r>
              <a:rPr lang="en-US" dirty="0" err="1"/>
              <a:t>supprime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colonnes</a:t>
            </a:r>
            <a:r>
              <a:rPr lang="en-US" dirty="0"/>
              <a:t> </a:t>
            </a:r>
            <a:r>
              <a:rPr lang="en-US" dirty="0" err="1"/>
              <a:t>dont</a:t>
            </a:r>
            <a:r>
              <a:rPr lang="en-US" dirty="0"/>
              <a:t> le </a:t>
            </a:r>
            <a:r>
              <a:rPr lang="en-US" dirty="0" err="1"/>
              <a:t>pourcentage</a:t>
            </a:r>
            <a:r>
              <a:rPr lang="en-US" dirty="0"/>
              <a:t> de </a:t>
            </a:r>
            <a:r>
              <a:rPr lang="en-US" dirty="0" err="1"/>
              <a:t>NaN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supérieur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75 %.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8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682EF-624A-3E4F-B7AB-F8E944F0EB82}"/>
              </a:ext>
            </a:extLst>
          </p:cNvPr>
          <p:cNvSpPr txBox="1"/>
          <p:nvPr/>
        </p:nvSpPr>
        <p:spPr>
          <a:xfrm>
            <a:off x="737828" y="1587103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Suppression de </a:t>
            </a:r>
            <a:r>
              <a:rPr lang="en-US" sz="2400" dirty="0" err="1"/>
              <a:t>NaN</a:t>
            </a:r>
            <a:r>
              <a:rPr lang="en-US" sz="2400" dirty="0"/>
              <a:t> :</a:t>
            </a:r>
          </a:p>
          <a:p>
            <a:pPr marL="28575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Effacer </a:t>
            </a:r>
            <a:r>
              <a:rPr lang="en-US" sz="2000" dirty="0" err="1"/>
              <a:t>complètement</a:t>
            </a:r>
            <a:r>
              <a:rPr lang="en-US" sz="2000" dirty="0"/>
              <a:t> </a:t>
            </a:r>
            <a:r>
              <a:rPr lang="en-US" sz="2000" dirty="0" err="1"/>
              <a:t>NaN</a:t>
            </a:r>
            <a:endParaRPr lang="en-US" sz="2000" dirty="0"/>
          </a:p>
          <a:p>
            <a:pPr marL="28575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Remplacer</a:t>
            </a:r>
            <a:r>
              <a:rPr lang="en-US" sz="2000" dirty="0"/>
              <a:t> par la </a:t>
            </a:r>
            <a:r>
              <a:rPr lang="en-US" sz="2000" dirty="0" err="1"/>
              <a:t>valeur</a:t>
            </a:r>
            <a:r>
              <a:rPr lang="en-US" sz="2000" dirty="0"/>
              <a:t> </a:t>
            </a:r>
            <a:r>
              <a:rPr lang="en-US" sz="2000" dirty="0" err="1"/>
              <a:t>moyenne</a:t>
            </a:r>
            <a:endParaRPr lang="en-US" sz="2000" dirty="0"/>
          </a:p>
          <a:p>
            <a:pPr marL="285750" indent="-228600">
              <a:lnSpc>
                <a:spcPct val="2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Utilisation</a:t>
            </a:r>
            <a:r>
              <a:rPr lang="en-US" sz="2000" dirty="0"/>
              <a:t> de la </a:t>
            </a:r>
            <a:r>
              <a:rPr lang="en-US" sz="2000" dirty="0" err="1"/>
              <a:t>méthode</a:t>
            </a:r>
            <a:r>
              <a:rPr lang="en-US" sz="2000" dirty="0"/>
              <a:t> KNN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2D7A49-E2EB-4246-A998-A12C432C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643" y="2147319"/>
            <a:ext cx="3725748" cy="112703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62D770-22D1-474C-8ECD-1C2AE05341A9}"/>
              </a:ext>
            </a:extLst>
          </p:cNvPr>
          <p:cNvCxnSpPr>
            <a:cxnSpLocks/>
          </p:cNvCxnSpPr>
          <p:nvPr/>
        </p:nvCxnSpPr>
        <p:spPr>
          <a:xfrm>
            <a:off x="4746212" y="2544418"/>
            <a:ext cx="125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F54D6-83C7-D34A-965C-A444F0D6B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321" y="4861917"/>
            <a:ext cx="1797201" cy="1704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E7265B-56D1-B249-8149-343F876C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430" y="4856088"/>
            <a:ext cx="2013779" cy="182924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CC417B-763C-E44D-B010-4BB6FBC92B0C}"/>
              </a:ext>
            </a:extLst>
          </p:cNvPr>
          <p:cNvCxnSpPr>
            <a:cxnSpLocks/>
          </p:cNvCxnSpPr>
          <p:nvPr/>
        </p:nvCxnSpPr>
        <p:spPr>
          <a:xfrm>
            <a:off x="6200765" y="5903844"/>
            <a:ext cx="1255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74887-EA61-184E-87A3-E1EC56E511BA}"/>
              </a:ext>
            </a:extLst>
          </p:cNvPr>
          <p:cNvSpPr/>
          <p:nvPr/>
        </p:nvSpPr>
        <p:spPr>
          <a:xfrm>
            <a:off x="4420917" y="5823999"/>
            <a:ext cx="1736035" cy="133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3C9991-40FD-1543-B47B-B0525F978A33}"/>
              </a:ext>
            </a:extLst>
          </p:cNvPr>
          <p:cNvSpPr/>
          <p:nvPr/>
        </p:nvSpPr>
        <p:spPr>
          <a:xfrm>
            <a:off x="7477625" y="5847953"/>
            <a:ext cx="1736035" cy="133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1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607CB-2B45-314B-9BFB-B8BF0AA0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" r="9091" b="69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B97CC-342F-6643-94B8-8FDD37EF35B4}"/>
              </a:ext>
            </a:extLst>
          </p:cNvPr>
          <p:cNvSpPr txBox="1"/>
          <p:nvPr/>
        </p:nvSpPr>
        <p:spPr>
          <a:xfrm>
            <a:off x="620624" y="640081"/>
            <a:ext cx="3764826" cy="3773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Imaginons</a:t>
            </a:r>
            <a:r>
              <a:rPr lang="en-US" dirty="0"/>
              <a:t> que nous </a:t>
            </a:r>
            <a:r>
              <a:rPr lang="en-US" dirty="0" err="1"/>
              <a:t>voulions</a:t>
            </a:r>
            <a:r>
              <a:rPr lang="en-US" dirty="0"/>
              <a:t> </a:t>
            </a:r>
            <a:r>
              <a:rPr lang="en-US" dirty="0" err="1"/>
              <a:t>choisir</a:t>
            </a:r>
            <a:r>
              <a:rPr lang="en-US" dirty="0"/>
              <a:t> des </a:t>
            </a:r>
            <a:r>
              <a:rPr lang="en-US" dirty="0" err="1"/>
              <a:t>produits</a:t>
            </a:r>
            <a:r>
              <a:rPr lang="en-US" dirty="0"/>
              <a:t> qui </a:t>
            </a:r>
            <a:r>
              <a:rPr lang="en-US" dirty="0" err="1"/>
              <a:t>soient</a:t>
            </a:r>
            <a:r>
              <a:rPr lang="en-US" dirty="0"/>
              <a:t> </a:t>
            </a:r>
            <a:r>
              <a:rPr lang="en-US" dirty="0" err="1"/>
              <a:t>bons</a:t>
            </a:r>
            <a:r>
              <a:rPr lang="en-US" dirty="0"/>
              <a:t> non </a:t>
            </a:r>
            <a:r>
              <a:rPr lang="en-US" dirty="0" err="1"/>
              <a:t>seulement</a:t>
            </a:r>
            <a:r>
              <a:rPr lang="en-US" dirty="0"/>
              <a:t> pour nous,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pour </a:t>
            </a:r>
            <a:r>
              <a:rPr lang="en-US" dirty="0" err="1"/>
              <a:t>l'environnement</a:t>
            </a:r>
            <a:r>
              <a:rPr lang="en-US" dirty="0"/>
              <a:t>. </a:t>
            </a:r>
            <a:r>
              <a:rPr lang="en-US" dirty="0" err="1"/>
              <a:t>Malheureusement</a:t>
            </a:r>
            <a:r>
              <a:rPr lang="en-US" dirty="0"/>
              <a:t>, la </a:t>
            </a:r>
            <a:r>
              <a:rPr lang="en-US" dirty="0" err="1"/>
              <a:t>colonne</a:t>
            </a:r>
            <a:r>
              <a:rPr lang="en-US" dirty="0"/>
              <a:t> </a:t>
            </a:r>
            <a:r>
              <a:rPr lang="en-US" i="1" dirty="0"/>
              <a:t>signature </a:t>
            </a:r>
            <a:r>
              <a:rPr lang="en-US" i="1" dirty="0" err="1"/>
              <a:t>carbone</a:t>
            </a:r>
            <a:r>
              <a:rPr lang="en-US" i="1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récente</a:t>
            </a:r>
            <a:r>
              <a:rPr lang="en-US" dirty="0"/>
              <a:t> et </a:t>
            </a:r>
            <a:r>
              <a:rPr lang="en-US" dirty="0" err="1"/>
              <a:t>presque</a:t>
            </a:r>
            <a:r>
              <a:rPr lang="en-US" dirty="0"/>
              <a:t> vide pour le moment.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Mais</a:t>
            </a:r>
            <a:r>
              <a:rPr lang="en-US" dirty="0"/>
              <a:t> nous </a:t>
            </a:r>
            <a:r>
              <a:rPr lang="en-US" dirty="0" err="1"/>
              <a:t>pouvons</a:t>
            </a:r>
            <a:r>
              <a:rPr lang="en-US" dirty="0"/>
              <a:t> essayer de </a:t>
            </a:r>
            <a:r>
              <a:rPr lang="en-US" dirty="0" err="1"/>
              <a:t>rechercher</a:t>
            </a:r>
            <a:r>
              <a:rPr lang="en-US" dirty="0"/>
              <a:t> des </a:t>
            </a:r>
            <a:r>
              <a:rPr lang="en-US" dirty="0" err="1"/>
              <a:t>produits</a:t>
            </a:r>
            <a:r>
              <a:rPr lang="en-US" dirty="0"/>
              <a:t> "Made in France”.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 nous </a:t>
            </a:r>
            <a:r>
              <a:rPr lang="en-US" dirty="0" err="1"/>
              <a:t>regardons</a:t>
            </a:r>
            <a:r>
              <a:rPr lang="en-US" dirty="0"/>
              <a:t> la </a:t>
            </a:r>
            <a:r>
              <a:rPr lang="en-US" dirty="0" err="1"/>
              <a:t>colonne</a:t>
            </a:r>
            <a:r>
              <a:rPr lang="en-US" dirty="0"/>
              <a:t> "pays", nous </a:t>
            </a:r>
            <a:r>
              <a:rPr lang="en-US" dirty="0" err="1"/>
              <a:t>verrons</a:t>
            </a:r>
            <a:r>
              <a:rPr lang="en-US" dirty="0"/>
              <a:t> beaucoup de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822C6-D952-A446-BE79-4ED91B19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" y="4413091"/>
            <a:ext cx="3764826" cy="568137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5D869F5-F62F-9841-A5BE-FDF567A9C3C9}"/>
              </a:ext>
            </a:extLst>
          </p:cNvPr>
          <p:cNvSpPr/>
          <p:nvPr/>
        </p:nvSpPr>
        <p:spPr>
          <a:xfrm>
            <a:off x="474133" y="4578119"/>
            <a:ext cx="575734" cy="424577"/>
          </a:xfrm>
          <a:custGeom>
            <a:avLst/>
            <a:gdLst>
              <a:gd name="connsiteX0" fmla="*/ 220134 w 575734"/>
              <a:gd name="connsiteY0" fmla="*/ 18177 h 424577"/>
              <a:gd name="connsiteX1" fmla="*/ 101600 w 575734"/>
              <a:gd name="connsiteY1" fmla="*/ 35110 h 424577"/>
              <a:gd name="connsiteX2" fmla="*/ 50800 w 575734"/>
              <a:gd name="connsiteY2" fmla="*/ 52044 h 424577"/>
              <a:gd name="connsiteX3" fmla="*/ 16934 w 575734"/>
              <a:gd name="connsiteY3" fmla="*/ 102844 h 424577"/>
              <a:gd name="connsiteX4" fmla="*/ 0 w 575734"/>
              <a:gd name="connsiteY4" fmla="*/ 153644 h 424577"/>
              <a:gd name="connsiteX5" fmla="*/ 16934 w 575734"/>
              <a:gd name="connsiteY5" fmla="*/ 238310 h 424577"/>
              <a:gd name="connsiteX6" fmla="*/ 152400 w 575734"/>
              <a:gd name="connsiteY6" fmla="*/ 356844 h 424577"/>
              <a:gd name="connsiteX7" fmla="*/ 304800 w 575734"/>
              <a:gd name="connsiteY7" fmla="*/ 407644 h 424577"/>
              <a:gd name="connsiteX8" fmla="*/ 355600 w 575734"/>
              <a:gd name="connsiteY8" fmla="*/ 424577 h 424577"/>
              <a:gd name="connsiteX9" fmla="*/ 541867 w 575734"/>
              <a:gd name="connsiteY9" fmla="*/ 407644 h 424577"/>
              <a:gd name="connsiteX10" fmla="*/ 575734 w 575734"/>
              <a:gd name="connsiteY10" fmla="*/ 306044 h 424577"/>
              <a:gd name="connsiteX11" fmla="*/ 524934 w 575734"/>
              <a:gd name="connsiteY11" fmla="*/ 85910 h 424577"/>
              <a:gd name="connsiteX12" fmla="*/ 423334 w 575734"/>
              <a:gd name="connsiteY12" fmla="*/ 52044 h 424577"/>
              <a:gd name="connsiteX13" fmla="*/ 287867 w 575734"/>
              <a:gd name="connsiteY13" fmla="*/ 18177 h 424577"/>
              <a:gd name="connsiteX14" fmla="*/ 220134 w 575734"/>
              <a:gd name="connsiteY14" fmla="*/ 1244 h 424577"/>
              <a:gd name="connsiteX15" fmla="*/ 152400 w 575734"/>
              <a:gd name="connsiteY15" fmla="*/ 1244 h 42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5734" h="424577">
                <a:moveTo>
                  <a:pt x="220134" y="18177"/>
                </a:moveTo>
                <a:cubicBezTo>
                  <a:pt x="180623" y="23821"/>
                  <a:pt x="140737" y="27282"/>
                  <a:pt x="101600" y="35110"/>
                </a:cubicBezTo>
                <a:cubicBezTo>
                  <a:pt x="84097" y="38611"/>
                  <a:pt x="64738" y="40893"/>
                  <a:pt x="50800" y="52044"/>
                </a:cubicBezTo>
                <a:cubicBezTo>
                  <a:pt x="34908" y="64757"/>
                  <a:pt x="26035" y="84641"/>
                  <a:pt x="16934" y="102844"/>
                </a:cubicBezTo>
                <a:cubicBezTo>
                  <a:pt x="8952" y="118809"/>
                  <a:pt x="5645" y="136711"/>
                  <a:pt x="0" y="153644"/>
                </a:cubicBezTo>
                <a:cubicBezTo>
                  <a:pt x="5645" y="181866"/>
                  <a:pt x="6828" y="211362"/>
                  <a:pt x="16934" y="238310"/>
                </a:cubicBezTo>
                <a:cubicBezTo>
                  <a:pt x="36690" y="290992"/>
                  <a:pt x="107243" y="341792"/>
                  <a:pt x="152400" y="356844"/>
                </a:cubicBezTo>
                <a:lnTo>
                  <a:pt x="304800" y="407644"/>
                </a:lnTo>
                <a:lnTo>
                  <a:pt x="355600" y="424577"/>
                </a:lnTo>
                <a:lnTo>
                  <a:pt x="541867" y="407644"/>
                </a:lnTo>
                <a:cubicBezTo>
                  <a:pt x="573299" y="390719"/>
                  <a:pt x="575734" y="306044"/>
                  <a:pt x="575734" y="306044"/>
                </a:cubicBezTo>
                <a:cubicBezTo>
                  <a:pt x="573772" y="286429"/>
                  <a:pt x="584168" y="122931"/>
                  <a:pt x="524934" y="85910"/>
                </a:cubicBezTo>
                <a:cubicBezTo>
                  <a:pt x="494662" y="66990"/>
                  <a:pt x="457201" y="63333"/>
                  <a:pt x="423334" y="52044"/>
                </a:cubicBezTo>
                <a:cubicBezTo>
                  <a:pt x="332548" y="21782"/>
                  <a:pt x="410485" y="45425"/>
                  <a:pt x="287867" y="18177"/>
                </a:cubicBezTo>
                <a:cubicBezTo>
                  <a:pt x="265149" y="13129"/>
                  <a:pt x="243227" y="4131"/>
                  <a:pt x="220134" y="1244"/>
                </a:cubicBezTo>
                <a:cubicBezTo>
                  <a:pt x="197730" y="-1556"/>
                  <a:pt x="174978" y="1244"/>
                  <a:pt x="152400" y="124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549B5A-C343-CB45-813F-F9517E3A9533}"/>
              </a:ext>
            </a:extLst>
          </p:cNvPr>
          <p:cNvSpPr txBox="1"/>
          <p:nvPr/>
        </p:nvSpPr>
        <p:spPr>
          <a:xfrm>
            <a:off x="474133" y="5116993"/>
            <a:ext cx="334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 les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par des </a:t>
            </a:r>
            <a:r>
              <a:rPr lang="en-US" dirty="0" err="1"/>
              <a:t>noms</a:t>
            </a:r>
            <a:r>
              <a:rPr lang="en-US" dirty="0"/>
              <a:t> de pays reels.</a:t>
            </a:r>
          </a:p>
        </p:txBody>
      </p:sp>
    </p:spTree>
    <p:extLst>
      <p:ext uri="{BB962C8B-B14F-4D97-AF65-F5344CB8AC3E}">
        <p14:creationId xmlns:p14="http://schemas.microsoft.com/office/powerpoint/2010/main" val="125535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A501EE-6B42-514D-B9A6-B8E80464E201}"/>
              </a:ext>
            </a:extLst>
          </p:cNvPr>
          <p:cNvSpPr txBox="1"/>
          <p:nvPr/>
        </p:nvSpPr>
        <p:spPr>
          <a:xfrm>
            <a:off x="838200" y="2548467"/>
            <a:ext cx="459507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Nous pouvons voir que notre base de données contient beaucoup de valeurs aberrantes qui vont compliquer l'analyse.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9B466-3E1B-7B49-9BBC-525849D4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13888"/>
            <a:ext cx="2364317" cy="175550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8D6E9-8907-1743-9CA7-50379DE6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852308"/>
            <a:ext cx="2364317" cy="1678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21F2C-91AA-9444-B543-CA627B7A7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118" y="3796452"/>
            <a:ext cx="5197764" cy="25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2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838EF-EDD1-F840-9023-5D7D8490C208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Après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avoir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retiré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les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valeurs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extrêmes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les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données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semblent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plus </a:t>
            </a:r>
            <a:r>
              <a:rPr lang="en-US" sz="30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normales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AD1E1F3-66F9-1E44-9CFA-5A72B603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14" y="2426818"/>
            <a:ext cx="5384023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690D76-855E-224B-8D90-EFC4088AD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79819"/>
            <a:ext cx="5455917" cy="289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F7EED-D3FC-1440-8FA5-AC9F80DF1367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Partie 2. Analyse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DB453-B558-EA4F-A9DF-FE7D16EF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90281"/>
            <a:ext cx="6780700" cy="3475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F54461-C2A5-864B-B49E-1E7184341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C2CC4-AE1E-DA4B-855B-4463DF41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232" y="5959712"/>
            <a:ext cx="4241800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4F3EC-BE42-9E41-9686-0DED1A0F5823}"/>
              </a:ext>
            </a:extLst>
          </p:cNvPr>
          <p:cNvSpPr txBox="1"/>
          <p:nvPr/>
        </p:nvSpPr>
        <p:spPr>
          <a:xfrm>
            <a:off x="10924032" y="6024869"/>
            <a:ext cx="3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08ED0D0-2532-C046-BC0A-E12E13CFE285}"/>
              </a:ext>
            </a:extLst>
          </p:cNvPr>
          <p:cNvSpPr/>
          <p:nvPr/>
        </p:nvSpPr>
        <p:spPr>
          <a:xfrm>
            <a:off x="8167666" y="5165389"/>
            <a:ext cx="326977" cy="572091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3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51CE6-80E1-0E4C-AA8F-71EEE485CC1A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Il y a beaucoup de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produits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américains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90C270-1043-A841-A0E7-FF5D0C71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546192"/>
            <a:ext cx="6780700" cy="37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18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405</Words>
  <Application>Microsoft Macintosh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Les desserts très sains et ecolos –  une application au service de la santé publique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desserts très sains et ecolos –  une application au service de la santé publique </dc:title>
  <dc:creator>demol13@yahoo.com</dc:creator>
  <cp:lastModifiedBy>demol13@yahoo.com</cp:lastModifiedBy>
  <cp:revision>2</cp:revision>
  <dcterms:created xsi:type="dcterms:W3CDTF">2022-02-04T20:49:03Z</dcterms:created>
  <dcterms:modified xsi:type="dcterms:W3CDTF">2022-02-05T09:55:57Z</dcterms:modified>
</cp:coreProperties>
</file>